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57" r:id="rId3"/>
    <p:sldId id="258" r:id="rId4"/>
    <p:sldId id="259" r:id="rId5"/>
    <p:sldId id="264" r:id="rId6"/>
    <p:sldId id="265" r:id="rId7"/>
    <p:sldId id="266" r:id="rId8"/>
    <p:sldId id="260" r:id="rId9"/>
    <p:sldId id="261" r:id="rId10"/>
    <p:sldId id="262" r:id="rId11"/>
    <p:sldId id="263" r:id="rId12"/>
    <p:sldId id="268" r:id="rId13"/>
    <p:sldId id="269" r:id="rId14"/>
    <p:sldId id="267"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88" autoAdjust="0"/>
    <p:restoredTop sz="94676" autoAdjust="0"/>
  </p:normalViewPr>
  <p:slideViewPr>
    <p:cSldViewPr>
      <p:cViewPr varScale="1">
        <p:scale>
          <a:sx n="95" d="100"/>
          <a:sy n="95" d="100"/>
        </p:scale>
        <p:origin x="-728" y="0"/>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B2B1D2B-5C8E-491D-850C-946ADDFC11E1}" type="datetimeFigureOut">
              <a:rPr lang="en-US" smtClean="0"/>
              <a:pPr/>
              <a:t>10/1/12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D9309-246B-498A-87D9-ED49E626EE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B1D2B-5C8E-491D-850C-946ADDFC11E1}" type="datetimeFigureOut">
              <a:rPr lang="en-US" smtClean="0"/>
              <a:pPr/>
              <a:t>10/1/12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D9309-246B-498A-87D9-ED49E626EE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2B1D2B-5C8E-491D-850C-946ADDFC11E1}" type="datetimeFigureOut">
              <a:rPr lang="en-US" smtClean="0"/>
              <a:pPr/>
              <a:t>10/1/12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D9309-246B-498A-87D9-ED49E626EE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9B2B1D2B-5C8E-491D-850C-946ADDFC11E1}" type="datetimeFigureOut">
              <a:rPr lang="en-US" smtClean="0"/>
              <a:pPr/>
              <a:t>10/1/12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D9309-246B-498A-87D9-ED49E626EE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2B1D2B-5C8E-491D-850C-946ADDFC11E1}" type="datetimeFigureOut">
              <a:rPr lang="en-US" smtClean="0"/>
              <a:pPr/>
              <a:t>10/1/12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D9309-246B-498A-87D9-ED49E626EE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B2B1D2B-5C8E-491D-850C-946ADDFC11E1}" type="datetimeFigureOut">
              <a:rPr lang="en-US" smtClean="0"/>
              <a:pPr/>
              <a:t>10/1/12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D9309-246B-498A-87D9-ED49E626EE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2B1D2B-5C8E-491D-850C-946ADDFC11E1}" type="datetimeFigureOut">
              <a:rPr lang="en-US" smtClean="0"/>
              <a:pPr/>
              <a:t>10/1/12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D9309-246B-498A-87D9-ED49E626EE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2B1D2B-5C8E-491D-850C-946ADDFC11E1}" type="datetimeFigureOut">
              <a:rPr lang="en-US" smtClean="0"/>
              <a:pPr/>
              <a:t>10/1/12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D9309-246B-498A-87D9-ED49E626EE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2B1D2B-5C8E-491D-850C-946ADDFC11E1}" type="datetimeFigureOut">
              <a:rPr lang="en-US" smtClean="0"/>
              <a:pPr/>
              <a:t>10/1/12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D9309-246B-498A-87D9-ED49E626EE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B1D2B-5C8E-491D-850C-946ADDFC11E1}" type="datetimeFigureOut">
              <a:rPr lang="en-US" smtClean="0"/>
              <a:pPr/>
              <a:t>10/1/12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D9309-246B-498A-87D9-ED49E626EE1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2B1D2B-5C8E-491D-850C-946ADDFC11E1}" type="datetimeFigureOut">
              <a:rPr lang="en-US" smtClean="0"/>
              <a:pPr/>
              <a:t>10/1/12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D9309-246B-498A-87D9-ED49E626EE10}" type="slidenum">
              <a:rPr lang="en-US" smtClean="0"/>
              <a:pPr/>
              <a:t>‹#›</a:t>
            </a:fld>
            <a:endParaRPr lang="en-US"/>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9B2B1D2B-5C8E-491D-850C-946ADDFC11E1}" type="datetimeFigureOut">
              <a:rPr lang="en-US" smtClean="0"/>
              <a:pPr/>
              <a:t>10/1/12</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26DD9309-246B-498A-87D9-ED49E626EE10}" type="slidenum">
              <a:rPr lang="en-US" smtClean="0"/>
              <a:pPr/>
              <a:t>‹#›</a:t>
            </a:fld>
            <a:endParaRPr lang="en-US"/>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slide" Target="slide15.xml"/><Relationship Id="rId1" Type="http://schemas.openxmlformats.org/officeDocument/2006/relationships/slideLayout" Target="../slideLayouts/slideLayout2.xml"/><Relationship Id="rId2" Type="http://schemas.openxmlformats.org/officeDocument/2006/relationships/slide" Target="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slide" Target="slide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slide" Target="slide12.xml"/><Relationship Id="rId5" Type="http://schemas.openxmlformats.org/officeDocument/2006/relationships/slide" Target="slide6.xml"/><Relationship Id="rId6" Type="http://schemas.openxmlformats.org/officeDocument/2006/relationships/slide" Target="slide16.xml"/><Relationship Id="rId1" Type="http://schemas.openxmlformats.org/officeDocument/2006/relationships/slideLayout" Target="../slideLayouts/slideLayout2.xml"/><Relationship Id="rId2" Type="http://schemas.openxmlformats.org/officeDocument/2006/relationships/slide" Target="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 Target="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slide" Target="slide12.xml"/><Relationship Id="rId5" Type="http://schemas.openxmlformats.org/officeDocument/2006/relationships/slide" Target="slide6.xml"/><Relationship Id="rId6" Type="http://schemas.openxmlformats.org/officeDocument/2006/relationships/slide" Target="slide16.xml"/><Relationship Id="rId1" Type="http://schemas.openxmlformats.org/officeDocument/2006/relationships/slideLayout" Target="../slideLayouts/slideLayout2.xml"/><Relationship Id="rId2" Type="http://schemas.openxmlformats.org/officeDocument/2006/relationships/slide" Target="slide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slide" Target="slide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846387"/>
            <a:ext cx="7117180" cy="1470025"/>
          </a:xfrm>
        </p:spPr>
        <p:txBody>
          <a:bodyPr/>
          <a:lstStyle/>
          <a:p>
            <a:r>
              <a:rPr lang="en-US" dirty="0" smtClean="0"/>
              <a:t>Discovery Assessment	</a:t>
            </a:r>
            <a:endParaRPr lang="en-US" dirty="0"/>
          </a:p>
        </p:txBody>
      </p:sp>
      <p:sp>
        <p:nvSpPr>
          <p:cNvPr id="3" name="Subtitle 2"/>
          <p:cNvSpPr>
            <a:spLocks noGrp="1"/>
          </p:cNvSpPr>
          <p:nvPr>
            <p:ph type="subTitle" idx="1"/>
          </p:nvPr>
        </p:nvSpPr>
        <p:spPr>
          <a:xfrm>
            <a:off x="2362200" y="4191000"/>
            <a:ext cx="7117180" cy="861420"/>
          </a:xfrm>
        </p:spPr>
        <p:txBody>
          <a:bodyPr/>
          <a:lstStyle/>
          <a:p>
            <a:r>
              <a:rPr lang="en-US" dirty="0" smtClean="0"/>
              <a:t>A Guide to Data Reports</a:t>
            </a:r>
            <a:endParaRPr lang="en-US" dirty="0"/>
          </a:p>
        </p:txBody>
      </p:sp>
      <p:pic>
        <p:nvPicPr>
          <p:cNvPr id="13316" name="Picture 4" descr="http://static.ddmcdn.com/gif/earth-ch.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 y="152400"/>
            <a:ext cx="3429000" cy="342900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356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3778" t="31605" r="-33778" b="-31605"/>
          <a:stretch/>
        </p:blipFill>
        <p:spPr bwMode="auto">
          <a:xfrm>
            <a:off x="1066800" y="1447800"/>
            <a:ext cx="10287000" cy="57864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Left-Up Arrow 4"/>
          <p:cNvSpPr/>
          <p:nvPr/>
        </p:nvSpPr>
        <p:spPr>
          <a:xfrm rot="2535960">
            <a:off x="2525931" y="4080320"/>
            <a:ext cx="1905000" cy="1676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209801" y="5410200"/>
            <a:ext cx="2667000" cy="1143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Wow!  Resources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3099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Embedded Resources!</a:t>
            </a:r>
            <a:endParaRPr lang="en-US" dirty="0"/>
          </a:p>
        </p:txBody>
      </p:sp>
      <p:sp>
        <p:nvSpPr>
          <p:cNvPr id="3" name="Content Placeholder 2"/>
          <p:cNvSpPr>
            <a:spLocks noGrp="1"/>
          </p:cNvSpPr>
          <p:nvPr>
            <p:ph idx="1"/>
          </p:nvPr>
        </p:nvSpPr>
        <p:spPr/>
        <p:txBody>
          <a:bodyPr/>
          <a:lstStyle/>
          <a:p>
            <a:endParaRPr lang="en-US" dirty="0"/>
          </a:p>
        </p:txBody>
      </p:sp>
      <p:pic>
        <p:nvPicPr>
          <p:cNvPr id="6146" name="Picture 2">
            <a:hlinkClick r:id="rId2" action="ppaction://hlinksldjump"/>
          </p:cNvPr>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5526" t="31579" r="-35526" b="-31579"/>
          <a:stretch/>
        </p:blipFill>
        <p:spPr bwMode="auto">
          <a:xfrm>
            <a:off x="1143000" y="1828800"/>
            <a:ext cx="10295467" cy="5791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Right Arrow 3"/>
          <p:cNvSpPr/>
          <p:nvPr/>
        </p:nvSpPr>
        <p:spPr>
          <a:xfrm>
            <a:off x="533400" y="3429000"/>
            <a:ext cx="1828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Movie</a:t>
            </a:r>
            <a:endParaRPr lang="en-US" dirty="0"/>
          </a:p>
        </p:txBody>
      </p:sp>
      <p:sp>
        <p:nvSpPr>
          <p:cNvPr id="6" name="Right Arrow 5"/>
          <p:cNvSpPr/>
          <p:nvPr/>
        </p:nvSpPr>
        <p:spPr>
          <a:xfrm>
            <a:off x="514815" y="2590800"/>
            <a:ext cx="18288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Worksheet</a:t>
            </a:r>
            <a:endParaRPr lang="en-US" dirty="0"/>
          </a:p>
        </p:txBody>
      </p:sp>
      <p:sp>
        <p:nvSpPr>
          <p:cNvPr id="7" name="Explosion 2 6">
            <a:hlinkClick r:id="rId4" action="ppaction://hlinksldjump"/>
          </p:cNvPr>
          <p:cNvSpPr/>
          <p:nvPr/>
        </p:nvSpPr>
        <p:spPr>
          <a:xfrm>
            <a:off x="6433457" y="5562600"/>
            <a:ext cx="2438400" cy="1066800"/>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Report Menu</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242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PDF Individual Student</a:t>
            </a:r>
            <a:endParaRPr lang="en-US" dirty="0"/>
          </a:p>
        </p:txBody>
      </p:sp>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2506" t="7938" r="18568" b="633"/>
          <a:stretch/>
        </p:blipFill>
        <p:spPr bwMode="auto">
          <a:xfrm>
            <a:off x="838200" y="1905000"/>
            <a:ext cx="5029200" cy="438912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cxnSp>
        <p:nvCxnSpPr>
          <p:cNvPr id="5" name="Straight Arrow Connector 4"/>
          <p:cNvCxnSpPr/>
          <p:nvPr/>
        </p:nvCxnSpPr>
        <p:spPr>
          <a:xfrm>
            <a:off x="4191000" y="2514600"/>
            <a:ext cx="106680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791200" y="5181600"/>
            <a:ext cx="1066800" cy="0"/>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8" name="Flowchart: Process 7"/>
          <p:cNvSpPr/>
          <p:nvPr/>
        </p:nvSpPr>
        <p:spPr>
          <a:xfrm>
            <a:off x="5334000" y="2057400"/>
            <a:ext cx="2514600" cy="1295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Section for looking at </a:t>
            </a:r>
            <a:r>
              <a:rPr lang="en-US" u="sng" dirty="0" smtClean="0"/>
              <a:t>class set</a:t>
            </a:r>
            <a:r>
              <a:rPr lang="en-US" dirty="0" smtClean="0"/>
              <a:t> of individual reports</a:t>
            </a:r>
            <a:endParaRPr lang="en-US" dirty="0"/>
          </a:p>
        </p:txBody>
      </p:sp>
      <p:sp>
        <p:nvSpPr>
          <p:cNvPr id="10" name="Flowchart: Process 9"/>
          <p:cNvSpPr/>
          <p:nvPr/>
        </p:nvSpPr>
        <p:spPr>
          <a:xfrm>
            <a:off x="7010400" y="4533900"/>
            <a:ext cx="1850571" cy="1295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Section for </a:t>
            </a:r>
            <a:r>
              <a:rPr lang="en-US" u="sng" dirty="0" smtClean="0"/>
              <a:t>single</a:t>
            </a:r>
            <a:r>
              <a:rPr lang="en-US" dirty="0" smtClean="0"/>
              <a:t> student report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4734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2018" t="13845" r="33367" b="6153"/>
          <a:stretch/>
        </p:blipFill>
        <p:spPr bwMode="auto">
          <a:xfrm>
            <a:off x="2209800" y="304800"/>
            <a:ext cx="4953000" cy="6438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Flowchart: Process 3"/>
          <p:cNvSpPr/>
          <p:nvPr/>
        </p:nvSpPr>
        <p:spPr>
          <a:xfrm>
            <a:off x="4191000" y="762000"/>
            <a:ext cx="13716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2 5">
            <a:hlinkClick r:id="rId3" action="ppaction://hlinksldjump"/>
          </p:cNvPr>
          <p:cNvSpPr/>
          <p:nvPr/>
        </p:nvSpPr>
        <p:spPr>
          <a:xfrm>
            <a:off x="6433457" y="5562600"/>
            <a:ext cx="2438400" cy="1066800"/>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Report Menu</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753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PDF Teacher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57200" y="1905000"/>
            <a:ext cx="7848600" cy="44148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Left Arrow Callout 3"/>
          <p:cNvSpPr/>
          <p:nvPr/>
        </p:nvSpPr>
        <p:spPr>
          <a:xfrm>
            <a:off x="4615543" y="5105400"/>
            <a:ext cx="3276600" cy="139337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Select desired information.  You can check both if you like.</a:t>
            </a:r>
            <a:endParaRPr lang="en-US" dirty="0"/>
          </a:p>
        </p:txBody>
      </p:sp>
      <p:sp>
        <p:nvSpPr>
          <p:cNvPr id="5" name="Down Arrow Callout 4"/>
          <p:cNvSpPr/>
          <p:nvPr/>
        </p:nvSpPr>
        <p:spPr>
          <a:xfrm>
            <a:off x="6553200" y="2819400"/>
            <a:ext cx="2057400" cy="145868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 after choosing information</a:t>
            </a:r>
            <a:endParaRPr lang="en-US" dirty="0"/>
          </a:p>
        </p:txBody>
      </p:sp>
      <p:sp>
        <p:nvSpPr>
          <p:cNvPr id="7" name="Explosion 2 6">
            <a:hlinkClick r:id="rId3" action="ppaction://hlinksldjump"/>
          </p:cNvPr>
          <p:cNvSpPr/>
          <p:nvPr/>
        </p:nvSpPr>
        <p:spPr>
          <a:xfrm>
            <a:off x="130629" y="5638800"/>
            <a:ext cx="2438400" cy="1066800"/>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Report Menu</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1553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mph" presetSubtype="0" fill="hold" grpId="0" nodeType="clickEffect">
                                  <p:stCondLst>
                                    <p:cond delay="0"/>
                                  </p:stCondLst>
                                  <p:childTnLst>
                                    <p:animRot by="21600000">
                                      <p:cBhvr>
                                        <p:cTn id="1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latin typeface="+mn-lt"/>
              </a:rPr>
              <a:t>Guide to Specific Reports</a:t>
            </a:r>
            <a:endParaRPr lang="en-US" sz="2000" dirty="0">
              <a:solidFill>
                <a:schemeClr val="accent1">
                  <a:lumMod val="60000"/>
                  <a:lumOff val="40000"/>
                </a:schemeClr>
              </a:solidFill>
              <a:latin typeface="+mn-lt"/>
            </a:endParaRPr>
          </a:p>
        </p:txBody>
      </p:sp>
      <p:sp>
        <p:nvSpPr>
          <p:cNvPr id="6" name="Title 1">
            <a:hlinkClick r:id="rId2" action="ppaction://hlinksldjump"/>
          </p:cNvPr>
          <p:cNvSpPr txBox="1">
            <a:spLocks/>
          </p:cNvSpPr>
          <p:nvPr/>
        </p:nvSpPr>
        <p:spPr>
          <a:xfrm>
            <a:off x="1066800" y="4800600"/>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PDF Teacher</a:t>
            </a:r>
            <a:endParaRPr lang="en-US" dirty="0"/>
          </a:p>
        </p:txBody>
      </p:sp>
      <p:sp>
        <p:nvSpPr>
          <p:cNvPr id="7" name="Title 1">
            <a:hlinkClick r:id="rId3" action="ppaction://hlinksldjump"/>
          </p:cNvPr>
          <p:cNvSpPr txBox="1">
            <a:spLocks/>
          </p:cNvSpPr>
          <p:nvPr/>
        </p:nvSpPr>
        <p:spPr>
          <a:xfrm>
            <a:off x="1034143" y="2677882"/>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Interactive Item Summary</a:t>
            </a:r>
            <a:endParaRPr lang="en-US" dirty="0"/>
          </a:p>
        </p:txBody>
      </p:sp>
      <p:sp>
        <p:nvSpPr>
          <p:cNvPr id="8" name="Title 1"/>
          <p:cNvSpPr txBox="1">
            <a:spLocks/>
          </p:cNvSpPr>
          <p:nvPr/>
        </p:nvSpPr>
        <p:spPr>
          <a:xfrm>
            <a:off x="1034141" y="1635284"/>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9" name="Title 1">
            <a:hlinkClick r:id="rId4" action="ppaction://hlinksldjump"/>
          </p:cNvPr>
          <p:cNvSpPr txBox="1">
            <a:spLocks/>
          </p:cNvSpPr>
          <p:nvPr/>
        </p:nvSpPr>
        <p:spPr>
          <a:xfrm>
            <a:off x="1045029" y="3733800"/>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PDF Individual Student</a:t>
            </a:r>
            <a:endParaRPr lang="en-US" dirty="0"/>
          </a:p>
        </p:txBody>
      </p:sp>
      <p:sp>
        <p:nvSpPr>
          <p:cNvPr id="10" name="Title 1">
            <a:hlinkClick r:id="rId5" action="ppaction://hlinksldjump"/>
          </p:cNvPr>
          <p:cNvSpPr txBox="1">
            <a:spLocks/>
          </p:cNvSpPr>
          <p:nvPr/>
        </p:nvSpPr>
        <p:spPr>
          <a:xfrm>
            <a:off x="1045029" y="1635283"/>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Drill Down</a:t>
            </a:r>
            <a:endParaRPr lang="en-US" dirty="0"/>
          </a:p>
        </p:txBody>
      </p:sp>
      <p:sp>
        <p:nvSpPr>
          <p:cNvPr id="13" name="Title 1"/>
          <p:cNvSpPr txBox="1">
            <a:spLocks/>
          </p:cNvSpPr>
          <p:nvPr/>
        </p:nvSpPr>
        <p:spPr>
          <a:xfrm>
            <a:off x="914400" y="1173045"/>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solidFill>
                  <a:srgbClr val="0070C0"/>
                </a:solidFill>
                <a:latin typeface="+mn-lt"/>
              </a:rPr>
              <a:t>Now choose a report to view by clicking on it!</a:t>
            </a:r>
            <a:endParaRPr lang="en-US" sz="2000" dirty="0">
              <a:solidFill>
                <a:srgbClr val="0070C0"/>
              </a:solidFill>
              <a:latin typeface="+mn-lt"/>
            </a:endParaRPr>
          </a:p>
        </p:txBody>
      </p:sp>
      <p:sp>
        <p:nvSpPr>
          <p:cNvPr id="14" name="Flowchart: Process 13">
            <a:hlinkClick r:id="rId6" action="ppaction://hlinksldjump"/>
          </p:cNvPr>
          <p:cNvSpPr/>
          <p:nvPr/>
        </p:nvSpPr>
        <p:spPr>
          <a:xfrm>
            <a:off x="381000" y="5943600"/>
            <a:ext cx="1905000" cy="69587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FINISHED</a:t>
            </a:r>
            <a:endParaRPr lang="en-US" dirty="0">
              <a:solidFill>
                <a:srgbClr val="0070C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4778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125113" cy="6019800"/>
          </a:xfrm>
        </p:spPr>
        <p:txBody>
          <a:bodyPr/>
          <a:lstStyle/>
          <a:p>
            <a:r>
              <a:rPr lang="en-US" dirty="0" smtClean="0"/>
              <a:t>To view this slide show again click the “start over” button.  If you are finished, press “esc.”</a:t>
            </a:r>
            <a:br>
              <a:rPr lang="en-US" dirty="0" smtClean="0"/>
            </a:br>
            <a:r>
              <a:rPr lang="en-US" dirty="0"/>
              <a:t/>
            </a:r>
            <a:br>
              <a:rPr lang="en-US" dirty="0"/>
            </a:br>
            <a:r>
              <a:rPr lang="en-US" sz="2000" dirty="0" smtClean="0"/>
              <a:t>If you have any further questions, please see:</a:t>
            </a:r>
            <a:br>
              <a:rPr lang="en-US" sz="2000" dirty="0" smtClean="0"/>
            </a:br>
            <a:r>
              <a:rPr lang="en-US" sz="2000" dirty="0" smtClean="0"/>
              <a:t> 			 Joy </a:t>
            </a:r>
            <a:r>
              <a:rPr lang="en-US" sz="2000" dirty="0" err="1" smtClean="0"/>
              <a:t>Klawiter</a:t>
            </a:r>
            <a:r>
              <a:rPr lang="en-US" sz="2000" dirty="0" smtClean="0"/>
              <a:t/>
            </a:r>
            <a:br>
              <a:rPr lang="en-US" sz="2000" dirty="0" smtClean="0"/>
            </a:br>
            <a:r>
              <a:rPr lang="en-US" sz="2000" dirty="0" smtClean="0"/>
              <a:t>			 </a:t>
            </a:r>
            <a:r>
              <a:rPr lang="en-US" sz="2000" smtClean="0"/>
              <a:t>Vicki Shearer</a:t>
            </a:r>
            <a:r>
              <a:rPr lang="en-US" sz="2000" dirty="0" smtClean="0"/>
              <a:t/>
            </a:r>
            <a:br>
              <a:rPr lang="en-US" sz="2000" dirty="0" smtClean="0"/>
            </a:br>
            <a:r>
              <a:rPr lang="en-US" sz="2000" dirty="0" smtClean="0"/>
              <a:t> 			 Cherith Witters</a:t>
            </a:r>
            <a:endParaRPr lang="en-US" sz="2000" dirty="0"/>
          </a:p>
        </p:txBody>
      </p:sp>
      <p:sp>
        <p:nvSpPr>
          <p:cNvPr id="4" name="Flowchart: Alternate Process 3">
            <a:hlinkClick r:id="rId2" action="ppaction://hlinksldjump"/>
          </p:cNvPr>
          <p:cNvSpPr/>
          <p:nvPr/>
        </p:nvSpPr>
        <p:spPr>
          <a:xfrm>
            <a:off x="6553200" y="5638800"/>
            <a:ext cx="2057400" cy="76200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Start Over</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4155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do I begin?</a:t>
            </a:r>
            <a:endParaRPr lang="en-US" dirty="0"/>
          </a:p>
        </p:txBody>
      </p:sp>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19200" y="1981200"/>
            <a:ext cx="6324600"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Right Arrow 3"/>
          <p:cNvSpPr/>
          <p:nvPr/>
        </p:nvSpPr>
        <p:spPr>
          <a:xfrm rot="10800000">
            <a:off x="3276600" y="4419600"/>
            <a:ext cx="12954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44196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Here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471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Now what?</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5567" t="-1890" r="38067" b="47172"/>
          <a:stretch/>
        </p:blipFill>
        <p:spPr bwMode="auto">
          <a:xfrm>
            <a:off x="1221377" y="1981200"/>
            <a:ext cx="2926080" cy="265176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Down Arrow 3"/>
          <p:cNvSpPr/>
          <p:nvPr/>
        </p:nvSpPr>
        <p:spPr>
          <a:xfrm rot="5400000">
            <a:off x="4191000" y="2438400"/>
            <a:ext cx="533400" cy="2057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5519057" y="3200400"/>
            <a:ext cx="1749197" cy="461665"/>
          </a:xfrm>
          <a:prstGeom prst="rect">
            <a:avLst/>
          </a:prstGeom>
          <a:noFill/>
        </p:spPr>
        <p:txBody>
          <a:bodyPr wrap="none" lIns="91440" tIns="45720" rIns="91440" bIns="45720">
            <a:spAutoFit/>
          </a:bodyPr>
          <a:lstStyle/>
          <a:p>
            <a:pPr algn="ctr"/>
            <a:r>
              <a:rPr lang="en-US" sz="2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Click Here</a:t>
            </a:r>
            <a:endPar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554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This is where you can find your reports.</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5900" t="-46731" r="33500" b="19076"/>
          <a:stretch/>
        </p:blipFill>
        <p:spPr bwMode="auto">
          <a:xfrm>
            <a:off x="1077686" y="-304800"/>
            <a:ext cx="3139440" cy="597109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Left Arrow Callout 4"/>
          <p:cNvSpPr/>
          <p:nvPr/>
        </p:nvSpPr>
        <p:spPr>
          <a:xfrm>
            <a:off x="4038600" y="2626317"/>
            <a:ext cx="4267200" cy="2514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Allows you to see student answers, questions right/wrong, test questions, discovery online supplements, etc.</a:t>
            </a:r>
            <a:endParaRPr lang="en-US" dirty="0"/>
          </a:p>
        </p:txBody>
      </p:sp>
      <p:sp>
        <p:nvSpPr>
          <p:cNvPr id="4" name="Left Arrow Callout 3"/>
          <p:cNvSpPr/>
          <p:nvPr/>
        </p:nvSpPr>
        <p:spPr>
          <a:xfrm>
            <a:off x="3200400" y="2460171"/>
            <a:ext cx="4343400" cy="22860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Begins with a whole class score. “Drill down” further by clicking on the blue links.  It will eventually go to a student breakdown of specific skill areas.</a:t>
            </a:r>
            <a:endParaRPr lang="en-US" dirty="0"/>
          </a:p>
        </p:txBody>
      </p:sp>
      <p:sp>
        <p:nvSpPr>
          <p:cNvPr id="6" name="Left Arrow Callout 5"/>
          <p:cNvSpPr/>
          <p:nvPr/>
        </p:nvSpPr>
        <p:spPr>
          <a:xfrm>
            <a:off x="2743200" y="3695700"/>
            <a:ext cx="5257800" cy="20574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Will provide you with 5 visual reports per subject:</a:t>
            </a:r>
          </a:p>
          <a:p>
            <a:pPr marL="342900" indent="-342900">
              <a:buAutoNum type="arabicPeriod"/>
            </a:pPr>
            <a:r>
              <a:rPr lang="en-US" dirty="0" smtClean="0"/>
              <a:t>Class Summary</a:t>
            </a:r>
          </a:p>
          <a:p>
            <a:pPr marL="342900" indent="-342900">
              <a:buAutoNum type="arabicPeriod"/>
            </a:pPr>
            <a:r>
              <a:rPr lang="en-US" dirty="0" smtClean="0"/>
              <a:t>Student Skill Report</a:t>
            </a:r>
          </a:p>
          <a:p>
            <a:pPr marL="342900" indent="-342900">
              <a:buAutoNum type="arabicPeriod"/>
            </a:pPr>
            <a:r>
              <a:rPr lang="en-US" dirty="0" smtClean="0"/>
              <a:t>Student </a:t>
            </a:r>
            <a:r>
              <a:rPr lang="en-US" dirty="0" err="1" smtClean="0"/>
              <a:t>Subskill</a:t>
            </a:r>
            <a:r>
              <a:rPr lang="en-US" dirty="0" smtClean="0"/>
              <a:t> Report</a:t>
            </a:r>
          </a:p>
          <a:p>
            <a:pPr marL="342900" indent="-342900">
              <a:buAutoNum type="arabicPeriod"/>
            </a:pPr>
            <a:r>
              <a:rPr lang="en-US" dirty="0" smtClean="0"/>
              <a:t>Answers Report</a:t>
            </a:r>
          </a:p>
          <a:p>
            <a:pPr marL="342900" indent="-342900">
              <a:buAutoNum type="arabicPeriod"/>
            </a:pPr>
            <a:r>
              <a:rPr lang="en-US" dirty="0" smtClean="0"/>
              <a:t>Item Report</a:t>
            </a:r>
            <a:endParaRPr lang="en-US" dirty="0"/>
          </a:p>
        </p:txBody>
      </p:sp>
      <p:sp>
        <p:nvSpPr>
          <p:cNvPr id="7" name="Left Arrow Callout 6"/>
          <p:cNvSpPr/>
          <p:nvPr/>
        </p:nvSpPr>
        <p:spPr>
          <a:xfrm>
            <a:off x="3363686" y="3548743"/>
            <a:ext cx="4484914" cy="18288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Great report to compare student growth (can be viewed once another test is taken)</a:t>
            </a:r>
            <a:endParaRPr lang="en-US" dirty="0"/>
          </a:p>
        </p:txBody>
      </p:sp>
      <p:sp>
        <p:nvSpPr>
          <p:cNvPr id="8" name="Left Arrow Callout 7"/>
          <p:cNvSpPr/>
          <p:nvPr/>
        </p:nvSpPr>
        <p:spPr>
          <a:xfrm>
            <a:off x="3505200" y="3429000"/>
            <a:ext cx="4648200" cy="14478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Allows you to see a composite report on individual students.</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66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8"/>
                                        </p:tgtEl>
                                      </p:cBhvr>
                                    </p:animEffect>
                                    <p:set>
                                      <p:cBhvr>
                                        <p:cTn id="35" dur="1" fill="hold">
                                          <p:stCondLst>
                                            <p:cond delay="499"/>
                                          </p:stCondLst>
                                        </p:cTn>
                                        <p:tgtEl>
                                          <p:spTgt spid="8"/>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1" nodeType="clickEffect">
                                  <p:stCondLst>
                                    <p:cond delay="0"/>
                                  </p:stCondLst>
                                  <p:childTnLst>
                                    <p:animEffect transition="out" filter="fade">
                                      <p:cBhvr>
                                        <p:cTn id="56" dur="500"/>
                                        <p:tgtEl>
                                          <p:spTgt spid="6"/>
                                        </p:tgtEl>
                                      </p:cBhvr>
                                    </p:animEffect>
                                    <p:set>
                                      <p:cBhvr>
                                        <p:cTn id="5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4" grpId="1" animBg="1"/>
      <p:bldP spid="6" grpId="0" animBg="1"/>
      <p:bldP spid="6" grpId="1" animBg="1"/>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1">
                    <a:lumMod val="60000"/>
                    <a:lumOff val="40000"/>
                  </a:schemeClr>
                </a:solidFill>
                <a:latin typeface="+mn-lt"/>
              </a:rPr>
              <a:t>Guide to Specific Reports</a:t>
            </a:r>
            <a:endParaRPr lang="en-US" sz="2000" dirty="0">
              <a:solidFill>
                <a:schemeClr val="accent1">
                  <a:lumMod val="60000"/>
                  <a:lumOff val="40000"/>
                </a:schemeClr>
              </a:solidFill>
              <a:latin typeface="+mn-lt"/>
            </a:endParaRPr>
          </a:p>
        </p:txBody>
      </p:sp>
      <p:sp>
        <p:nvSpPr>
          <p:cNvPr id="6" name="Title 1">
            <a:hlinkClick r:id="rId2" action="ppaction://hlinksldjump"/>
          </p:cNvPr>
          <p:cNvSpPr txBox="1">
            <a:spLocks/>
          </p:cNvSpPr>
          <p:nvPr/>
        </p:nvSpPr>
        <p:spPr>
          <a:xfrm>
            <a:off x="1066800" y="4800600"/>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PDF Teacher</a:t>
            </a:r>
            <a:endParaRPr lang="en-US" dirty="0"/>
          </a:p>
        </p:txBody>
      </p:sp>
      <p:sp>
        <p:nvSpPr>
          <p:cNvPr id="7" name="Title 1">
            <a:hlinkClick r:id="rId3" action="ppaction://hlinksldjump"/>
          </p:cNvPr>
          <p:cNvSpPr txBox="1">
            <a:spLocks/>
          </p:cNvSpPr>
          <p:nvPr/>
        </p:nvSpPr>
        <p:spPr>
          <a:xfrm>
            <a:off x="1034143" y="2677882"/>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Interactive Item Summary</a:t>
            </a:r>
            <a:endParaRPr lang="en-US" dirty="0"/>
          </a:p>
        </p:txBody>
      </p:sp>
      <p:sp>
        <p:nvSpPr>
          <p:cNvPr id="8" name="Title 1"/>
          <p:cNvSpPr txBox="1">
            <a:spLocks/>
          </p:cNvSpPr>
          <p:nvPr/>
        </p:nvSpPr>
        <p:spPr>
          <a:xfrm>
            <a:off x="1034141" y="1635284"/>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dirty="0"/>
          </a:p>
        </p:txBody>
      </p:sp>
      <p:sp>
        <p:nvSpPr>
          <p:cNvPr id="9" name="Title 1">
            <a:hlinkClick r:id="rId4" action="ppaction://hlinksldjump"/>
          </p:cNvPr>
          <p:cNvSpPr txBox="1">
            <a:spLocks/>
          </p:cNvSpPr>
          <p:nvPr/>
        </p:nvSpPr>
        <p:spPr>
          <a:xfrm>
            <a:off x="1045029" y="3733800"/>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PDF Individual Student</a:t>
            </a:r>
            <a:endParaRPr lang="en-US" dirty="0"/>
          </a:p>
        </p:txBody>
      </p:sp>
      <p:sp>
        <p:nvSpPr>
          <p:cNvPr id="10" name="Title 1">
            <a:hlinkClick r:id="rId5" action="ppaction://hlinksldjump"/>
          </p:cNvPr>
          <p:cNvSpPr txBox="1">
            <a:spLocks/>
          </p:cNvSpPr>
          <p:nvPr/>
        </p:nvSpPr>
        <p:spPr>
          <a:xfrm>
            <a:off x="1045029" y="1635283"/>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Drill Down</a:t>
            </a:r>
            <a:endParaRPr lang="en-US" dirty="0"/>
          </a:p>
        </p:txBody>
      </p:sp>
      <p:sp>
        <p:nvSpPr>
          <p:cNvPr id="12" name="Explosion 2 11"/>
          <p:cNvSpPr/>
          <p:nvPr/>
        </p:nvSpPr>
        <p:spPr>
          <a:xfrm>
            <a:off x="5181600" y="4195224"/>
            <a:ext cx="3810000" cy="2444250"/>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Keep clicking until this button spins, then use it to navigate back to this menu!</a:t>
            </a:r>
            <a:endParaRPr lang="en-US" sz="1400" dirty="0"/>
          </a:p>
        </p:txBody>
      </p:sp>
      <p:sp>
        <p:nvSpPr>
          <p:cNvPr id="13" name="Title 1"/>
          <p:cNvSpPr txBox="1">
            <a:spLocks/>
          </p:cNvSpPr>
          <p:nvPr/>
        </p:nvSpPr>
        <p:spPr>
          <a:xfrm>
            <a:off x="914400" y="1173045"/>
            <a:ext cx="7125113" cy="924475"/>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000" dirty="0" smtClean="0">
                <a:solidFill>
                  <a:srgbClr val="0070C0"/>
                </a:solidFill>
                <a:latin typeface="+mn-lt"/>
              </a:rPr>
              <a:t>Now choose a report to view by clicking on it!</a:t>
            </a:r>
            <a:endParaRPr lang="en-US" sz="2000" dirty="0">
              <a:solidFill>
                <a:srgbClr val="0070C0"/>
              </a:solidFill>
              <a:latin typeface="+mn-lt"/>
            </a:endParaRPr>
          </a:p>
        </p:txBody>
      </p:sp>
      <p:sp>
        <p:nvSpPr>
          <p:cNvPr id="14" name="Flowchart: Process 13">
            <a:hlinkClick r:id="rId6" action="ppaction://hlinksldjump"/>
          </p:cNvPr>
          <p:cNvSpPr/>
          <p:nvPr/>
        </p:nvSpPr>
        <p:spPr>
          <a:xfrm>
            <a:off x="381000" y="5943600"/>
            <a:ext cx="1905000" cy="695874"/>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70C0"/>
                </a:solidFill>
              </a:rPr>
              <a:t>FINISHED</a:t>
            </a:r>
            <a:endParaRPr lang="en-US" dirty="0">
              <a:solidFill>
                <a:srgbClr val="0070C0"/>
              </a:solidFill>
            </a:endParaRPr>
          </a:p>
        </p:txBody>
      </p:sp>
      <p:sp>
        <p:nvSpPr>
          <p:cNvPr id="15" name="Oval 14"/>
          <p:cNvSpPr/>
          <p:nvPr/>
        </p:nvSpPr>
        <p:spPr>
          <a:xfrm>
            <a:off x="7722013" y="228600"/>
            <a:ext cx="1219200" cy="1143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t>Click here until  directions appear here.</a:t>
            </a:r>
            <a:endParaRPr lang="en-US" sz="1050" dirty="0"/>
          </a:p>
        </p:txBody>
      </p:sp>
      <p:cxnSp>
        <p:nvCxnSpPr>
          <p:cNvPr id="17" name="Straight Arrow Connector 16"/>
          <p:cNvCxnSpPr>
            <a:stCxn id="15" idx="4"/>
          </p:cNvCxnSpPr>
          <p:nvPr/>
        </p:nvCxnSpPr>
        <p:spPr>
          <a:xfrm flipH="1">
            <a:off x="7543800" y="1371600"/>
            <a:ext cx="787813" cy="263682"/>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0061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2000" fill="hold" grpId="0" nodeType="clickEffect">
                                  <p:stCondLst>
                                    <p:cond delay="0"/>
                                  </p:stCondLst>
                                  <p:childTnLst>
                                    <p:animEffect transition="out" filter="fade">
                                      <p:cBhvr>
                                        <p:cTn id="6" dur="500" tmFilter="0, 0; .2, .5; .8, .5; 1, 0"/>
                                        <p:tgtEl>
                                          <p:spTgt spid="15"/>
                                        </p:tgtEl>
                                      </p:cBhvr>
                                    </p:animEffect>
                                    <p:animScale>
                                      <p:cBhvr>
                                        <p:cTn id="7" dur="250" autoRev="1" fill="hold"/>
                                        <p:tgtEl>
                                          <p:spTgt spid="1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grpId="0" nodeType="clickEffect">
                                  <p:stCondLst>
                                    <p:cond delay="0"/>
                                  </p:stCondLst>
                                  <p:childTnLst>
                                    <p:animRot by="21600000">
                                      <p:cBhvr>
                                        <p:cTn id="16" dur="2000" fill="hold"/>
                                        <p:tgtEl>
                                          <p:spTgt spid="12"/>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p:bldP spid="15"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Drill Down</a:t>
            </a:r>
            <a:endParaRPr 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001" t="15556" r="7500" b="22221"/>
          <a:stretch/>
        </p:blipFill>
        <p:spPr bwMode="auto">
          <a:xfrm>
            <a:off x="1344784" y="2362200"/>
            <a:ext cx="6400800" cy="256032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Flowchart: Process 3"/>
          <p:cNvSpPr/>
          <p:nvPr/>
        </p:nvSpPr>
        <p:spPr>
          <a:xfrm>
            <a:off x="6781800" y="2133600"/>
            <a:ext cx="2286000" cy="9906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Provides you with colored keys and quick visuals</a:t>
            </a:r>
            <a:endParaRPr lang="en-US" dirty="0"/>
          </a:p>
        </p:txBody>
      </p:sp>
      <p:sp>
        <p:nvSpPr>
          <p:cNvPr id="5" name="Curved Right Arrow 4"/>
          <p:cNvSpPr/>
          <p:nvPr/>
        </p:nvSpPr>
        <p:spPr>
          <a:xfrm rot="3513430">
            <a:off x="5897423" y="1385232"/>
            <a:ext cx="632403" cy="14967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Curved Right Arrow 6"/>
          <p:cNvSpPr/>
          <p:nvPr/>
        </p:nvSpPr>
        <p:spPr>
          <a:xfrm rot="3513430" flipH="1">
            <a:off x="7957700" y="3024543"/>
            <a:ext cx="605575" cy="149673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Arrow Connector 10"/>
          <p:cNvCxnSpPr/>
          <p:nvPr/>
        </p:nvCxnSpPr>
        <p:spPr>
          <a:xfrm flipV="1">
            <a:off x="1691268" y="3772910"/>
            <a:ext cx="0" cy="99060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133600" y="4648200"/>
            <a:ext cx="1246016" cy="0"/>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
        <p:nvSpPr>
          <p:cNvPr id="15" name="Flowchart: Process 14"/>
          <p:cNvSpPr/>
          <p:nvPr/>
        </p:nvSpPr>
        <p:spPr>
          <a:xfrm>
            <a:off x="304800" y="4465320"/>
            <a:ext cx="2262768" cy="914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 blue hot links for more information.</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866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0-#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15"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5601" t="12800" r="30401" b="8270"/>
          <a:stretch/>
        </p:blipFill>
        <p:spPr bwMode="auto">
          <a:xfrm>
            <a:off x="2868386" y="2259874"/>
            <a:ext cx="4114800" cy="33832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Flowchart: Process 3"/>
          <p:cNvSpPr/>
          <p:nvPr/>
        </p:nvSpPr>
        <p:spPr>
          <a:xfrm>
            <a:off x="2971800" y="2841170"/>
            <a:ext cx="1219200" cy="206829"/>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 name="Flowchart: Process 4"/>
          <p:cNvSpPr/>
          <p:nvPr/>
        </p:nvSpPr>
        <p:spPr>
          <a:xfrm>
            <a:off x="3048000" y="3809998"/>
            <a:ext cx="990600" cy="228601"/>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rocess 5"/>
          <p:cNvSpPr/>
          <p:nvPr/>
        </p:nvSpPr>
        <p:spPr>
          <a:xfrm>
            <a:off x="3048000" y="4724400"/>
            <a:ext cx="1295400" cy="228600"/>
          </a:xfrm>
          <a:prstGeom prst="flowChart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Callout 6"/>
          <p:cNvSpPr/>
          <p:nvPr/>
        </p:nvSpPr>
        <p:spPr>
          <a:xfrm>
            <a:off x="6270171" y="2717617"/>
            <a:ext cx="2601686" cy="2641963"/>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Visual color blocks enables you to quickly see student performance level.</a:t>
            </a:r>
            <a:endParaRPr lang="en-US" dirty="0"/>
          </a:p>
        </p:txBody>
      </p:sp>
      <p:cxnSp>
        <p:nvCxnSpPr>
          <p:cNvPr id="9" name="Straight Arrow Connector 8"/>
          <p:cNvCxnSpPr/>
          <p:nvPr/>
        </p:nvCxnSpPr>
        <p:spPr>
          <a:xfrm flipV="1">
            <a:off x="2166257" y="2508357"/>
            <a:ext cx="838200" cy="102615"/>
          </a:xfrm>
          <a:prstGeom prst="straightConnector1">
            <a:avLst/>
          </a:prstGeom>
          <a:ln w="79375">
            <a:tailEnd type="arrow"/>
          </a:ln>
        </p:spPr>
        <p:style>
          <a:lnRef idx="1">
            <a:schemeClr val="accent1"/>
          </a:lnRef>
          <a:fillRef idx="0">
            <a:schemeClr val="accent1"/>
          </a:fillRef>
          <a:effectRef idx="0">
            <a:schemeClr val="accent1"/>
          </a:effectRef>
          <a:fontRef idx="minor">
            <a:schemeClr val="tx1"/>
          </a:fontRef>
        </p:style>
      </p:cxnSp>
      <p:sp>
        <p:nvSpPr>
          <p:cNvPr id="14" name="Flowchart: Process 13"/>
          <p:cNvSpPr/>
          <p:nvPr/>
        </p:nvSpPr>
        <p:spPr>
          <a:xfrm>
            <a:off x="381000" y="1905000"/>
            <a:ext cx="1981200" cy="2019298"/>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Remember to click the blue to go “drill” deeper!</a:t>
            </a:r>
            <a:endParaRPr lang="en-US" dirty="0"/>
          </a:p>
        </p:txBody>
      </p:sp>
      <p:sp>
        <p:nvSpPr>
          <p:cNvPr id="15" name="Explosion 2 14">
            <a:hlinkClick r:id="rId3" action="ppaction://hlinksldjump"/>
          </p:cNvPr>
          <p:cNvSpPr/>
          <p:nvPr/>
        </p:nvSpPr>
        <p:spPr>
          <a:xfrm>
            <a:off x="6433457" y="5562600"/>
            <a:ext cx="2438400" cy="1066800"/>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Report Menu</a:t>
            </a:r>
            <a:endParaRPr lang="en-US" sz="1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3069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grpId="0" nodeType="clickEffect">
                                  <p:stCondLst>
                                    <p:cond delay="0"/>
                                  </p:stCondLst>
                                  <p:childTnLst>
                                    <p:animRot by="21600000">
                                      <p:cBhvr>
                                        <p:cTn id="17" dur="2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Interactive Item Summary</a:t>
            </a:r>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2398" t="37735" r="18399" b="22804"/>
          <a:stretch/>
        </p:blipFill>
        <p:spPr bwMode="auto">
          <a:xfrm>
            <a:off x="709961" y="1981200"/>
            <a:ext cx="7498080" cy="338328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Left Arrow Callout 3"/>
          <p:cNvSpPr/>
          <p:nvPr/>
        </p:nvSpPr>
        <p:spPr>
          <a:xfrm>
            <a:off x="3048000" y="1600200"/>
            <a:ext cx="3581400" cy="40386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This is where you select the assessment that you want to view the data for.  You only need to toggle the CLASS and TEST windows.  The skillset will automatically switch to Common Core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239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20979" t="53706" r="-20979" b="-53706"/>
          <a:stretch/>
        </p:blipFill>
        <p:spPr bwMode="auto">
          <a:xfrm>
            <a:off x="304800" y="1883229"/>
            <a:ext cx="10896601" cy="61293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5" name="Oval 4"/>
          <p:cNvSpPr/>
          <p:nvPr/>
        </p:nvSpPr>
        <p:spPr>
          <a:xfrm>
            <a:off x="457200" y="2057400"/>
            <a:ext cx="609600" cy="762000"/>
          </a:xfrm>
          <a:prstGeom prst="ellipse">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029200" y="2171700"/>
            <a:ext cx="3995057" cy="1295400"/>
          </a:xfrm>
          <a:prstGeom prst="ellipse">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Callout 5"/>
          <p:cNvSpPr/>
          <p:nvPr/>
        </p:nvSpPr>
        <p:spPr>
          <a:xfrm>
            <a:off x="1209907" y="1600200"/>
            <a:ext cx="3962400" cy="198120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Tells you the question # &amp; correct answer.  Clicking on the question # will give you the test question.</a:t>
            </a:r>
            <a:endParaRPr lang="en-US" dirty="0"/>
          </a:p>
        </p:txBody>
      </p:sp>
      <p:sp>
        <p:nvSpPr>
          <p:cNvPr id="7" name="Up Arrow Callout 6"/>
          <p:cNvSpPr/>
          <p:nvPr/>
        </p:nvSpPr>
        <p:spPr>
          <a:xfrm>
            <a:off x="4800600" y="3553522"/>
            <a:ext cx="3886200" cy="261867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Provides you with common core category and subcategory.  Clicking on these will provide you with further detail about either the category or subcategory.</a:t>
            </a:r>
            <a:endParaRPr lang="en-US" dirty="0"/>
          </a:p>
        </p:txBody>
      </p:sp>
      <p:sp>
        <p:nvSpPr>
          <p:cNvPr id="10" name="Down Arrow Callout 9"/>
          <p:cNvSpPr/>
          <p:nvPr/>
        </p:nvSpPr>
        <p:spPr>
          <a:xfrm>
            <a:off x="3576753" y="275063"/>
            <a:ext cx="2447693" cy="186690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Clicking on any part of the red bar will reorder data accordingly</a:t>
            </a:r>
            <a:endParaRPr lang="en-US" dirty="0"/>
          </a:p>
        </p:txBody>
      </p:sp>
      <p:sp>
        <p:nvSpPr>
          <p:cNvPr id="11" name="Oval 10"/>
          <p:cNvSpPr/>
          <p:nvPr/>
        </p:nvSpPr>
        <p:spPr>
          <a:xfrm>
            <a:off x="769434" y="3886200"/>
            <a:ext cx="457200" cy="335466"/>
          </a:xfrm>
          <a:prstGeom prst="ellipse">
            <a:avLst/>
          </a:prstGeom>
          <a:noFill/>
          <a:ln w="603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Callout 11"/>
          <p:cNvSpPr/>
          <p:nvPr/>
        </p:nvSpPr>
        <p:spPr>
          <a:xfrm>
            <a:off x="1319561" y="2340130"/>
            <a:ext cx="2888166" cy="342760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Clicking on the + button allows you to see your students listed in the right or wrong column with their names in the column of the answer they chose.</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9924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grpId="0" nodeType="clickEffect">
                                  <p:stCondLst>
                                    <p:cond delay="0"/>
                                  </p:stCondLst>
                                  <p:childTnLst>
                                    <p:animEffect transition="out" filter="fad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1"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0" nodeType="click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animBg="1"/>
      <p:bldP spid="6" grpId="1" animBg="1"/>
      <p:bldP spid="7" grpId="0" animBg="1"/>
      <p:bldP spid="7" grpId="1" animBg="1"/>
      <p:bldP spid="10" grpId="0" animBg="1"/>
      <p:bldP spid="10" grpId="1" animBg="1"/>
      <p:bldP spid="11" grpId="0" animBg="1"/>
      <p:bldP spid="12" grpId="0" animBg="1"/>
      <p:bldP spid="12" grpId="1" animBg="1"/>
    </p:bldLst>
  </p:timing>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TC101972873[[fn=Summer]]</Template>
  <TotalTime>268</TotalTime>
  <Words>488</Words>
  <Application>Microsoft Macintosh PowerPoint</Application>
  <PresentationFormat>On-screen Show (4:3)</PresentationFormat>
  <Paragraphs>60</Paragraphs>
  <Slides>16</Slides>
  <Notes>0</Notes>
  <HiddenSlides>0</HiddenSlides>
  <MMClips>0</MMClips>
  <ScaleCrop>false</ScaleCrop>
  <HeadingPairs>
    <vt:vector size="4" baseType="variant">
      <vt:variant>
        <vt:lpstr>Design Template</vt:lpstr>
      </vt:variant>
      <vt:variant>
        <vt:i4>1</vt:i4>
      </vt:variant>
      <vt:variant>
        <vt:lpstr>Slide Titles</vt:lpstr>
      </vt:variant>
      <vt:variant>
        <vt:i4>16</vt:i4>
      </vt:variant>
    </vt:vector>
  </HeadingPairs>
  <TitlesOfParts>
    <vt:vector size="17" baseType="lpstr">
      <vt:lpstr>Summer</vt:lpstr>
      <vt:lpstr>Discovery Assessment </vt:lpstr>
      <vt:lpstr>Where do I begin?</vt:lpstr>
      <vt:lpstr>Now what?</vt:lpstr>
      <vt:lpstr>This is where you can find your reports.</vt:lpstr>
      <vt:lpstr>Guide to Specific Reports</vt:lpstr>
      <vt:lpstr>Drill Down</vt:lpstr>
      <vt:lpstr>Slide 7</vt:lpstr>
      <vt:lpstr>Interactive Item Summary</vt:lpstr>
      <vt:lpstr>Slide 9</vt:lpstr>
      <vt:lpstr>Slide 10</vt:lpstr>
      <vt:lpstr>Embedded Resources!</vt:lpstr>
      <vt:lpstr>PDF Individual Student</vt:lpstr>
      <vt:lpstr>Slide 13</vt:lpstr>
      <vt:lpstr>PDF Teacher</vt:lpstr>
      <vt:lpstr>Guide to Specific Reports</vt:lpstr>
      <vt:lpstr>To view this slide show again click the “start over” button.  If you are finished, press “esc.”  If you have any further questions, please see:      Joy Klawiter     Vicki Shearer      Cherith Witters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Discovery Assessment</dc:title>
  <dc:creator>Witters</dc:creator>
  <cp:lastModifiedBy>Cherith Witters</cp:lastModifiedBy>
  <cp:revision>27</cp:revision>
  <dcterms:created xsi:type="dcterms:W3CDTF">2012-10-01T18:48:03Z</dcterms:created>
  <dcterms:modified xsi:type="dcterms:W3CDTF">2012-10-01T18:48:40Z</dcterms:modified>
</cp:coreProperties>
</file>